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78" r:id="rId3"/>
    <p:sldId id="286" r:id="rId4"/>
    <p:sldId id="289" r:id="rId5"/>
    <p:sldId id="284"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2" d="100"/>
          <a:sy n="102" d="100"/>
        </p:scale>
        <p:origin x="18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FBF03-7BE9-4C9E-96A3-3E21A3AC1561}" type="datetimeFigureOut">
              <a:rPr lang="nl-NL" smtClean="0"/>
              <a:t>27-3-2025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F9181A-3E32-4F57-BF16-41624DE246E1}" type="slidenum">
              <a:rPr lang="nl-NL" smtClean="0"/>
              <a:t>‹nr.›</a:t>
            </a:fld>
            <a:endParaRPr lang="nl-NL"/>
          </a:p>
        </p:txBody>
      </p:sp>
    </p:spTree>
    <p:extLst>
      <p:ext uri="{BB962C8B-B14F-4D97-AF65-F5344CB8AC3E}">
        <p14:creationId xmlns:p14="http://schemas.microsoft.com/office/powerpoint/2010/main" val="385593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2023 heeft A Zorg een locatie gevonden in de gemeente Nuenen, waar wij in november onze intrek mochten nemen. Een locatie met een agrarische omgeving, kinderopvang en boerderijdieren. November en december hebben in het teken gestaan van inrichten en vormgeven. </a:t>
            </a:r>
          </a:p>
          <a:p>
            <a:endParaRPr lang="nl-NL" dirty="0"/>
          </a:p>
          <a:p>
            <a:r>
              <a:rPr lang="nl-NL" dirty="0"/>
              <a:t>Vanaf 1 januari heeft A Zorg de deuren officieel geopend voor de dagbeleving. Je kunt hier terecht met een WMO indicatie. De contract aanvraag voor de WLZ is nog lopende. </a:t>
            </a:r>
          </a:p>
        </p:txBody>
      </p:sp>
      <p:sp>
        <p:nvSpPr>
          <p:cNvPr id="4" name="Tijdelijke aanduiding voor dianummer 3"/>
          <p:cNvSpPr>
            <a:spLocks noGrp="1"/>
          </p:cNvSpPr>
          <p:nvPr>
            <p:ph type="sldNum" sz="quarter" idx="5"/>
          </p:nvPr>
        </p:nvSpPr>
        <p:spPr/>
        <p:txBody>
          <a:bodyPr/>
          <a:lstStyle/>
          <a:p>
            <a:fld id="{B787866F-FE37-4513-8254-A8F7D4F52D7F}" type="slidenum">
              <a:rPr lang="nl-NL" smtClean="0"/>
              <a:t>2</a:t>
            </a:fld>
            <a:endParaRPr lang="nl-NL"/>
          </a:p>
        </p:txBody>
      </p:sp>
    </p:spTree>
    <p:extLst>
      <p:ext uri="{BB962C8B-B14F-4D97-AF65-F5344CB8AC3E}">
        <p14:creationId xmlns:p14="http://schemas.microsoft.com/office/powerpoint/2010/main" val="389510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787866F-FE37-4513-8254-A8F7D4F52D7F}" type="slidenum">
              <a:rPr lang="nl-NL" smtClean="0"/>
              <a:t>3</a:t>
            </a:fld>
            <a:endParaRPr lang="nl-NL"/>
          </a:p>
        </p:txBody>
      </p:sp>
    </p:spTree>
    <p:extLst>
      <p:ext uri="{BB962C8B-B14F-4D97-AF65-F5344CB8AC3E}">
        <p14:creationId xmlns:p14="http://schemas.microsoft.com/office/powerpoint/2010/main" val="3821477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787866F-FE37-4513-8254-A8F7D4F52D7F}" type="slidenum">
              <a:rPr lang="nl-NL" smtClean="0"/>
              <a:t>4</a:t>
            </a:fld>
            <a:endParaRPr lang="nl-NL"/>
          </a:p>
        </p:txBody>
      </p:sp>
    </p:spTree>
    <p:extLst>
      <p:ext uri="{BB962C8B-B14F-4D97-AF65-F5344CB8AC3E}">
        <p14:creationId xmlns:p14="http://schemas.microsoft.com/office/powerpoint/2010/main" val="263154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787866F-FE37-4513-8254-A8F7D4F52D7F}" type="slidenum">
              <a:rPr lang="nl-NL" smtClean="0"/>
              <a:t>5</a:t>
            </a:fld>
            <a:endParaRPr lang="nl-NL"/>
          </a:p>
        </p:txBody>
      </p:sp>
    </p:spTree>
    <p:extLst>
      <p:ext uri="{BB962C8B-B14F-4D97-AF65-F5344CB8AC3E}">
        <p14:creationId xmlns:p14="http://schemas.microsoft.com/office/powerpoint/2010/main" val="132693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D1FEF0-A5A7-4897-3346-640BD5C0049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E5886D1-47BF-3F81-1EA9-FEDFB802AD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1D9BBA3-3564-DA30-37CE-B412C3D43CAC}"/>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5" name="Tijdelijke aanduiding voor voettekst 4">
            <a:extLst>
              <a:ext uri="{FF2B5EF4-FFF2-40B4-BE49-F238E27FC236}">
                <a16:creationId xmlns:a16="http://schemas.microsoft.com/office/drawing/2014/main" id="{F6BC5B1D-1096-D8FB-FAB5-2AB13F9AA3D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F0B89C5-2CEF-CDC6-0166-B637C62FB0C1}"/>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368748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90F366-E74D-82CD-4420-1B653BE7F15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5A845EE-34A8-E5A1-9DA7-E119262749D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CE9F01-20F1-C193-BB5B-DA5B227CA57F}"/>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5" name="Tijdelijke aanduiding voor voettekst 4">
            <a:extLst>
              <a:ext uri="{FF2B5EF4-FFF2-40B4-BE49-F238E27FC236}">
                <a16:creationId xmlns:a16="http://schemas.microsoft.com/office/drawing/2014/main" id="{2D43A202-BD59-242A-1033-6F54F29AFB6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7003F6F-79BD-A383-FDCF-BE7985A27696}"/>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279467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654D080-FFDA-E6B4-C69E-6F71BF2AB99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EDE3534-5EA5-2B5C-390A-176FF9FBDC8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D6665C1-4968-7203-CB64-8D1342C4215C}"/>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5" name="Tijdelijke aanduiding voor voettekst 4">
            <a:extLst>
              <a:ext uri="{FF2B5EF4-FFF2-40B4-BE49-F238E27FC236}">
                <a16:creationId xmlns:a16="http://schemas.microsoft.com/office/drawing/2014/main" id="{F6ED08FB-31A3-5FE5-D537-A4E676ECF95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6711CB8-8650-41A6-6D5E-6A4279EA6126}"/>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279229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CB6D09-673A-FC36-D2E1-B11809948DB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468A225-CD79-4612-69A7-9785F372F8A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64D730C-B75C-E693-7E0A-CFB97D5023A2}"/>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5" name="Tijdelijke aanduiding voor voettekst 4">
            <a:extLst>
              <a:ext uri="{FF2B5EF4-FFF2-40B4-BE49-F238E27FC236}">
                <a16:creationId xmlns:a16="http://schemas.microsoft.com/office/drawing/2014/main" id="{C80F51F0-2BEB-550B-57D2-F19C22C0C3D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8B209F-6701-7139-7963-09A4A9588CD7}"/>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227433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AC1127-0073-671D-5565-8C6EDF213CD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7C1DC0E-B1E1-193D-6900-AB921FF7E6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1CB5177-7B29-2982-2F91-A6051F9ACB55}"/>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5" name="Tijdelijke aanduiding voor voettekst 4">
            <a:extLst>
              <a:ext uri="{FF2B5EF4-FFF2-40B4-BE49-F238E27FC236}">
                <a16:creationId xmlns:a16="http://schemas.microsoft.com/office/drawing/2014/main" id="{BE200FE1-2E70-AFBA-9BD6-2FAF3AA5A4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EE615C4-615E-76C8-0A0C-326C02674981}"/>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2505951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B62FEC-CA64-B24B-5074-75ECABEDA4D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134953C-9C9C-3182-8A39-A0121D08E77C}"/>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6CF1C31-7AFF-9DEC-32F7-14D870AD21FE}"/>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4C4A9BD-F085-3F31-0546-90EEBD6C7766}"/>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6" name="Tijdelijke aanduiding voor voettekst 5">
            <a:extLst>
              <a:ext uri="{FF2B5EF4-FFF2-40B4-BE49-F238E27FC236}">
                <a16:creationId xmlns:a16="http://schemas.microsoft.com/office/drawing/2014/main" id="{604C7232-D2DD-70BB-861E-A1268985869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6E82532-0B61-EFE4-4C41-71D1CDD2D0D5}"/>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271969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ED31C8-AFA2-39D5-DC09-69FD439FB73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CB5488E-1D45-F4C4-0781-A587C88677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6291D36-FD24-DF47-44D8-BFF929101BF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BC5AF19-A491-BBD3-770B-860341490B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6C4AB0D-BF4C-E0D7-A5DB-ABD2683A6FA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1BC3BDB-2F9A-1563-1411-AC6EE4984C07}"/>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8" name="Tijdelijke aanduiding voor voettekst 7">
            <a:extLst>
              <a:ext uri="{FF2B5EF4-FFF2-40B4-BE49-F238E27FC236}">
                <a16:creationId xmlns:a16="http://schemas.microsoft.com/office/drawing/2014/main" id="{EDA64544-C4F6-7122-4FB1-8ED85258DC2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364B94E-DC54-5C71-32A8-5CFCCF234EC0}"/>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4197367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3CA09E-2A4F-C2BA-03F7-3F5C21EE3B6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F11B2BC-DC37-2381-EFC3-765AE26F146D}"/>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4" name="Tijdelijke aanduiding voor voettekst 3">
            <a:extLst>
              <a:ext uri="{FF2B5EF4-FFF2-40B4-BE49-F238E27FC236}">
                <a16:creationId xmlns:a16="http://schemas.microsoft.com/office/drawing/2014/main" id="{DB03A626-4799-5979-1C86-75D779B341F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8FE7790-2158-EFD0-314D-1E74F9C89AFD}"/>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302018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5807F43-4A42-6233-9301-2C7BDA915F91}"/>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3" name="Tijdelijke aanduiding voor voettekst 2">
            <a:extLst>
              <a:ext uri="{FF2B5EF4-FFF2-40B4-BE49-F238E27FC236}">
                <a16:creationId xmlns:a16="http://schemas.microsoft.com/office/drawing/2014/main" id="{B21DDCA9-66FA-A884-0761-33B70C1AB9A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BEEAA92-09FA-9DB7-864C-DA966BF4C487}"/>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3302031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6F4E4B-F999-A6FE-B2B0-6C700D48D03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9205F49-1C3A-3732-77BA-C459FF7208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9E968B7-5495-1CF2-BE80-D78D21995B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B4F2C8F-DE83-4AA0-8BC5-A2C8F82EFCB8}"/>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6" name="Tijdelijke aanduiding voor voettekst 5">
            <a:extLst>
              <a:ext uri="{FF2B5EF4-FFF2-40B4-BE49-F238E27FC236}">
                <a16:creationId xmlns:a16="http://schemas.microsoft.com/office/drawing/2014/main" id="{1A85B876-DC99-0AFA-E10D-8DC0F34D129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12A1C31-5EB0-6AFD-EF22-305EE406B97B}"/>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132238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134352-8E62-C7D7-D1BB-F9E9C09471F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2C33325-A14E-49AC-FCC5-3AC349D8AF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D161527-80E1-1DB3-5B8D-2D9A90E51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592E719-6547-9F8E-0F7D-1906F9E2723D}"/>
              </a:ext>
            </a:extLst>
          </p:cNvPr>
          <p:cNvSpPr>
            <a:spLocks noGrp="1"/>
          </p:cNvSpPr>
          <p:nvPr>
            <p:ph type="dt" sz="half" idx="10"/>
          </p:nvPr>
        </p:nvSpPr>
        <p:spPr/>
        <p:txBody>
          <a:bodyPr/>
          <a:lstStyle/>
          <a:p>
            <a:fld id="{B2CDA4BB-C277-45D9-B4E6-1EE4036CD862}" type="datetimeFigureOut">
              <a:rPr lang="nl-NL" smtClean="0"/>
              <a:t>27-3-2025</a:t>
            </a:fld>
            <a:endParaRPr lang="nl-NL"/>
          </a:p>
        </p:txBody>
      </p:sp>
      <p:sp>
        <p:nvSpPr>
          <p:cNvPr id="6" name="Tijdelijke aanduiding voor voettekst 5">
            <a:extLst>
              <a:ext uri="{FF2B5EF4-FFF2-40B4-BE49-F238E27FC236}">
                <a16:creationId xmlns:a16="http://schemas.microsoft.com/office/drawing/2014/main" id="{8EC9E916-824E-8654-BA53-3133D95E668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C2D86AD-7D4D-2768-45C4-27DEDB3397CF}"/>
              </a:ext>
            </a:extLst>
          </p:cNvPr>
          <p:cNvSpPr>
            <a:spLocks noGrp="1"/>
          </p:cNvSpPr>
          <p:nvPr>
            <p:ph type="sldNum" sz="quarter" idx="12"/>
          </p:nvPr>
        </p:nvSpPr>
        <p:spPr/>
        <p:txBody>
          <a:bodyPr/>
          <a:lstStyle/>
          <a:p>
            <a:fld id="{45B46D21-BE32-4E76-9B12-6897D5A9F723}" type="slidenum">
              <a:rPr lang="nl-NL" smtClean="0"/>
              <a:t>‹nr.›</a:t>
            </a:fld>
            <a:endParaRPr lang="nl-NL"/>
          </a:p>
        </p:txBody>
      </p:sp>
    </p:spTree>
    <p:extLst>
      <p:ext uri="{BB962C8B-B14F-4D97-AF65-F5344CB8AC3E}">
        <p14:creationId xmlns:p14="http://schemas.microsoft.com/office/powerpoint/2010/main" val="1969491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0BEA51B-247D-051A-C62D-80066A9B47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F638FF8-258E-5C22-4F08-D9E5A8525D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F416E5B-0A35-B3D9-00E6-D7686EE6FA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CDA4BB-C277-45D9-B4E6-1EE4036CD862}" type="datetimeFigureOut">
              <a:rPr lang="nl-NL" smtClean="0"/>
              <a:t>27-3-2025</a:t>
            </a:fld>
            <a:endParaRPr lang="nl-NL"/>
          </a:p>
        </p:txBody>
      </p:sp>
      <p:sp>
        <p:nvSpPr>
          <p:cNvPr id="5" name="Tijdelijke aanduiding voor voettekst 4">
            <a:extLst>
              <a:ext uri="{FF2B5EF4-FFF2-40B4-BE49-F238E27FC236}">
                <a16:creationId xmlns:a16="http://schemas.microsoft.com/office/drawing/2014/main" id="{B1FC052D-2A9F-A3AC-90E1-1039472523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56FF5FD8-D4A0-4005-66EF-E78DC9CD33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5B46D21-BE32-4E76-9B12-6897D5A9F723}" type="slidenum">
              <a:rPr lang="nl-NL" smtClean="0"/>
              <a:t>‹nr.›</a:t>
            </a:fld>
            <a:endParaRPr lang="nl-NL"/>
          </a:p>
        </p:txBody>
      </p:sp>
    </p:spTree>
    <p:extLst>
      <p:ext uri="{BB962C8B-B14F-4D97-AF65-F5344CB8AC3E}">
        <p14:creationId xmlns:p14="http://schemas.microsoft.com/office/powerpoint/2010/main" val="2683998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2.jpe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1.wdp"/><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3E09738-A2AD-4791-9CEA-06DD92EC20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500000">
            <a:off x="-1106422" y="-566911"/>
            <a:ext cx="6944082" cy="9826752"/>
          </a:xfrm>
          <a:prstGeom prst="rect">
            <a:avLst/>
          </a:prstGeom>
        </p:spPr>
      </p:pic>
      <p:pic>
        <p:nvPicPr>
          <p:cNvPr id="5" name="Afbeelding 4">
            <a:extLst>
              <a:ext uri="{FF2B5EF4-FFF2-40B4-BE49-F238E27FC236}">
                <a16:creationId xmlns:a16="http://schemas.microsoft.com/office/drawing/2014/main" id="{4D963E9F-A431-491F-952F-699C0D27896D}"/>
              </a:ext>
            </a:extLst>
          </p:cNvPr>
          <p:cNvPicPr>
            <a:picLocks noChangeAspect="1"/>
          </p:cNvPicPr>
          <p:nvPr/>
        </p:nvPicPr>
        <p:blipFill rotWithShape="1">
          <a:blip r:embed="rId3">
            <a:extLst>
              <a:ext uri="{28A0092B-C50C-407E-A947-70E740481C1C}">
                <a14:useLocalDpi xmlns:a14="http://schemas.microsoft.com/office/drawing/2010/main" val="0"/>
              </a:ext>
            </a:extLst>
          </a:blip>
          <a:srcRect l="7540" t="839" r="18298" b="2"/>
          <a:stretch/>
        </p:blipFill>
        <p:spPr>
          <a:xfrm>
            <a:off x="7020453" y="847053"/>
            <a:ext cx="4385484" cy="469095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 name="Ondertitel 2">
            <a:extLst>
              <a:ext uri="{FF2B5EF4-FFF2-40B4-BE49-F238E27FC236}">
                <a16:creationId xmlns:a16="http://schemas.microsoft.com/office/drawing/2014/main" id="{F3450593-8E0D-42C3-8E88-8ACCE6612CBA}"/>
              </a:ext>
            </a:extLst>
          </p:cNvPr>
          <p:cNvSpPr>
            <a:spLocks noGrp="1"/>
          </p:cNvSpPr>
          <p:nvPr>
            <p:ph type="subTitle" idx="1"/>
          </p:nvPr>
        </p:nvSpPr>
        <p:spPr>
          <a:xfrm>
            <a:off x="801433" y="5736109"/>
            <a:ext cx="10150856" cy="549676"/>
          </a:xfrm>
        </p:spPr>
        <p:txBody>
          <a:bodyPr>
            <a:normAutofit fontScale="92500" lnSpcReduction="20000"/>
          </a:bodyPr>
          <a:lstStyle/>
          <a:p>
            <a:pPr algn="l"/>
            <a:r>
              <a:rPr lang="nl-NL" sz="4000" b="1" dirty="0">
                <a:solidFill>
                  <a:schemeClr val="bg1"/>
                </a:solidFill>
                <a:latin typeface="Calibri" panose="020F0502020204030204" pitchFamily="34" charset="0"/>
                <a:ea typeface="Verdana" panose="020B0604030504040204" pitchFamily="34" charset="0"/>
                <a:cs typeface="Calibri" panose="020F0502020204030204" pitchFamily="34" charset="0"/>
              </a:rPr>
              <a:t>Netwerkbijeenkomst</a:t>
            </a:r>
          </a:p>
        </p:txBody>
      </p:sp>
    </p:spTree>
    <p:extLst>
      <p:ext uri="{BB962C8B-B14F-4D97-AF65-F5344CB8AC3E}">
        <p14:creationId xmlns:p14="http://schemas.microsoft.com/office/powerpoint/2010/main" val="267094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 met Graphics, clipart, grafische vormgeving, creativiteit&#10;&#10;Automatisch gegenereerde beschrijving">
            <a:extLst>
              <a:ext uri="{FF2B5EF4-FFF2-40B4-BE49-F238E27FC236}">
                <a16:creationId xmlns:a16="http://schemas.microsoft.com/office/drawing/2014/main" id="{61C27DB2-D4A2-FF57-6738-48630535C5D0}"/>
              </a:ext>
            </a:extLst>
          </p:cNvPr>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flipH="1">
            <a:off x="-7571" y="4858585"/>
            <a:ext cx="1654692" cy="2341597"/>
          </a:xfrm>
          <a:prstGeom prst="rect">
            <a:avLst/>
          </a:prstGeom>
        </p:spPr>
      </p:pic>
      <p:cxnSp>
        <p:nvCxnSpPr>
          <p:cNvPr id="5" name="Rechte verbindingslijn met pijl 4">
            <a:extLst>
              <a:ext uri="{FF2B5EF4-FFF2-40B4-BE49-F238E27FC236}">
                <a16:creationId xmlns:a16="http://schemas.microsoft.com/office/drawing/2014/main" id="{D985BF55-947F-306A-1A44-5449507AAD29}"/>
              </a:ext>
            </a:extLst>
          </p:cNvPr>
          <p:cNvCxnSpPr>
            <a:cxnSpLocks/>
          </p:cNvCxnSpPr>
          <p:nvPr/>
        </p:nvCxnSpPr>
        <p:spPr>
          <a:xfrm>
            <a:off x="0" y="3429000"/>
            <a:ext cx="12192000"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0" name="Rechthoek 19">
            <a:extLst>
              <a:ext uri="{FF2B5EF4-FFF2-40B4-BE49-F238E27FC236}">
                <a16:creationId xmlns:a16="http://schemas.microsoft.com/office/drawing/2014/main" id="{CABBDA95-12C2-D399-791E-8BD13CFA72EE}"/>
              </a:ext>
            </a:extLst>
          </p:cNvPr>
          <p:cNvSpPr/>
          <p:nvPr/>
        </p:nvSpPr>
        <p:spPr>
          <a:xfrm>
            <a:off x="1647121" y="3358528"/>
            <a:ext cx="156754" cy="158021"/>
          </a:xfrm>
          <a:prstGeom prst="rect">
            <a:avLst/>
          </a:prstGeom>
          <a:solidFill>
            <a:srgbClr val="8CC63F"/>
          </a:solidFill>
          <a:ln>
            <a:solidFill>
              <a:srgbClr val="8CC6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812039EA-3C30-4467-9F18-C4718941C168}"/>
              </a:ext>
            </a:extLst>
          </p:cNvPr>
          <p:cNvSpPr/>
          <p:nvPr/>
        </p:nvSpPr>
        <p:spPr>
          <a:xfrm>
            <a:off x="3853802" y="3363843"/>
            <a:ext cx="156754" cy="158021"/>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a:extLst>
              <a:ext uri="{FF2B5EF4-FFF2-40B4-BE49-F238E27FC236}">
                <a16:creationId xmlns:a16="http://schemas.microsoft.com/office/drawing/2014/main" id="{F8894F7F-970C-6508-D1A7-3117F4CBE7E6}"/>
              </a:ext>
            </a:extLst>
          </p:cNvPr>
          <p:cNvSpPr/>
          <p:nvPr/>
        </p:nvSpPr>
        <p:spPr>
          <a:xfrm>
            <a:off x="6017622" y="3349989"/>
            <a:ext cx="156754" cy="158021"/>
          </a:xfrm>
          <a:prstGeom prst="rect">
            <a:avLst/>
          </a:prstGeom>
          <a:solidFill>
            <a:srgbClr val="39B54A"/>
          </a:solidFill>
          <a:ln>
            <a:solidFill>
              <a:srgbClr val="39B54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A5033667-1061-3857-89D7-A4866CBC7FAF}"/>
              </a:ext>
            </a:extLst>
          </p:cNvPr>
          <p:cNvSpPr/>
          <p:nvPr/>
        </p:nvSpPr>
        <p:spPr>
          <a:xfrm>
            <a:off x="8156957" y="3358528"/>
            <a:ext cx="156754" cy="158021"/>
          </a:xfrm>
          <a:prstGeom prst="rect">
            <a:avLst/>
          </a:prstGeom>
          <a:solidFill>
            <a:srgbClr val="009245"/>
          </a:solidFill>
          <a:ln>
            <a:solidFill>
              <a:srgbClr val="0092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Tekstvak 26">
            <a:extLst>
              <a:ext uri="{FF2B5EF4-FFF2-40B4-BE49-F238E27FC236}">
                <a16:creationId xmlns:a16="http://schemas.microsoft.com/office/drawing/2014/main" id="{4D6D7253-5B87-B5D0-B00B-2E452277AFF2}"/>
              </a:ext>
            </a:extLst>
          </p:cNvPr>
          <p:cNvSpPr txBox="1"/>
          <p:nvPr/>
        </p:nvSpPr>
        <p:spPr>
          <a:xfrm>
            <a:off x="1233673" y="2808219"/>
            <a:ext cx="1180243" cy="584775"/>
          </a:xfrm>
          <a:prstGeom prst="rect">
            <a:avLst/>
          </a:prstGeom>
          <a:noFill/>
        </p:spPr>
        <p:txBody>
          <a:bodyPr wrap="square" rtlCol="0">
            <a:spAutoFit/>
          </a:bodyPr>
          <a:lstStyle/>
          <a:p>
            <a:r>
              <a:rPr lang="nl-NL" sz="3200" dirty="0">
                <a:latin typeface="Aptos Black" panose="020F0502020204030204" pitchFamily="34" charset="0"/>
              </a:rPr>
              <a:t>2012</a:t>
            </a:r>
          </a:p>
        </p:txBody>
      </p:sp>
      <p:sp>
        <p:nvSpPr>
          <p:cNvPr id="28" name="Tekstvak 27">
            <a:extLst>
              <a:ext uri="{FF2B5EF4-FFF2-40B4-BE49-F238E27FC236}">
                <a16:creationId xmlns:a16="http://schemas.microsoft.com/office/drawing/2014/main" id="{51A8853B-423B-46F3-2689-9F3404177BC5}"/>
              </a:ext>
            </a:extLst>
          </p:cNvPr>
          <p:cNvSpPr txBox="1"/>
          <p:nvPr/>
        </p:nvSpPr>
        <p:spPr>
          <a:xfrm>
            <a:off x="5567716" y="2762028"/>
            <a:ext cx="1180243" cy="584775"/>
          </a:xfrm>
          <a:prstGeom prst="rect">
            <a:avLst/>
          </a:prstGeom>
          <a:noFill/>
        </p:spPr>
        <p:txBody>
          <a:bodyPr wrap="square" rtlCol="0">
            <a:spAutoFit/>
          </a:bodyPr>
          <a:lstStyle/>
          <a:p>
            <a:r>
              <a:rPr lang="nl-NL" sz="3200" dirty="0">
                <a:latin typeface="Aptos Black" panose="020F0502020204030204" pitchFamily="34" charset="0"/>
              </a:rPr>
              <a:t>2018</a:t>
            </a:r>
          </a:p>
        </p:txBody>
      </p:sp>
      <p:sp>
        <p:nvSpPr>
          <p:cNvPr id="29" name="Tekstvak 28">
            <a:extLst>
              <a:ext uri="{FF2B5EF4-FFF2-40B4-BE49-F238E27FC236}">
                <a16:creationId xmlns:a16="http://schemas.microsoft.com/office/drawing/2014/main" id="{D4DF0061-5C94-1A7D-F026-4348DB804FD8}"/>
              </a:ext>
            </a:extLst>
          </p:cNvPr>
          <p:cNvSpPr txBox="1"/>
          <p:nvPr/>
        </p:nvSpPr>
        <p:spPr>
          <a:xfrm>
            <a:off x="7645210" y="3556271"/>
            <a:ext cx="1180243" cy="584775"/>
          </a:xfrm>
          <a:prstGeom prst="rect">
            <a:avLst/>
          </a:prstGeom>
          <a:noFill/>
        </p:spPr>
        <p:txBody>
          <a:bodyPr wrap="square" rtlCol="0">
            <a:spAutoFit/>
          </a:bodyPr>
          <a:lstStyle/>
          <a:p>
            <a:r>
              <a:rPr lang="nl-NL" sz="3200" dirty="0">
                <a:latin typeface="Aptos Black" panose="020F0502020204030204" pitchFamily="34" charset="0"/>
              </a:rPr>
              <a:t>2023</a:t>
            </a:r>
          </a:p>
        </p:txBody>
      </p:sp>
      <p:sp>
        <p:nvSpPr>
          <p:cNvPr id="1035" name="Tekstvak 1034">
            <a:extLst>
              <a:ext uri="{FF2B5EF4-FFF2-40B4-BE49-F238E27FC236}">
                <a16:creationId xmlns:a16="http://schemas.microsoft.com/office/drawing/2014/main" id="{6255722D-4D7B-CF48-5C98-99F0B42877F9}"/>
              </a:ext>
            </a:extLst>
          </p:cNvPr>
          <p:cNvSpPr txBox="1"/>
          <p:nvPr/>
        </p:nvSpPr>
        <p:spPr>
          <a:xfrm>
            <a:off x="3374613" y="3534811"/>
            <a:ext cx="1180243" cy="584775"/>
          </a:xfrm>
          <a:prstGeom prst="rect">
            <a:avLst/>
          </a:prstGeom>
          <a:noFill/>
        </p:spPr>
        <p:txBody>
          <a:bodyPr wrap="square" rtlCol="0">
            <a:spAutoFit/>
          </a:bodyPr>
          <a:lstStyle/>
          <a:p>
            <a:r>
              <a:rPr lang="nl-NL" sz="3200" dirty="0">
                <a:latin typeface="Aptos Black" panose="020F0502020204030204" pitchFamily="34" charset="0"/>
              </a:rPr>
              <a:t>2017</a:t>
            </a:r>
          </a:p>
        </p:txBody>
      </p:sp>
      <p:grpSp>
        <p:nvGrpSpPr>
          <p:cNvPr id="1024" name="Groep 1023">
            <a:extLst>
              <a:ext uri="{FF2B5EF4-FFF2-40B4-BE49-F238E27FC236}">
                <a16:creationId xmlns:a16="http://schemas.microsoft.com/office/drawing/2014/main" id="{BE37A28E-1880-B217-363B-7D5381DAE528}"/>
              </a:ext>
            </a:extLst>
          </p:cNvPr>
          <p:cNvGrpSpPr/>
          <p:nvPr/>
        </p:nvGrpSpPr>
        <p:grpSpPr>
          <a:xfrm>
            <a:off x="1024214" y="3717941"/>
            <a:ext cx="1395973" cy="1603613"/>
            <a:chOff x="1024214" y="3717941"/>
            <a:chExt cx="1395973" cy="1603613"/>
          </a:xfrm>
        </p:grpSpPr>
        <p:grpSp>
          <p:nvGrpSpPr>
            <p:cNvPr id="10" name="Groep 9">
              <a:extLst>
                <a:ext uri="{FF2B5EF4-FFF2-40B4-BE49-F238E27FC236}">
                  <a16:creationId xmlns:a16="http://schemas.microsoft.com/office/drawing/2014/main" id="{383C3572-E097-91B3-82B3-F612A539A7CB}"/>
                </a:ext>
              </a:extLst>
            </p:cNvPr>
            <p:cNvGrpSpPr/>
            <p:nvPr/>
          </p:nvGrpSpPr>
          <p:grpSpPr>
            <a:xfrm>
              <a:off x="1030808" y="3717941"/>
              <a:ext cx="1389379" cy="1603613"/>
              <a:chOff x="596370" y="3875963"/>
              <a:chExt cx="1389379" cy="1603613"/>
            </a:xfrm>
            <a:solidFill>
              <a:srgbClr val="8CC63F"/>
            </a:solidFill>
          </p:grpSpPr>
          <p:sp>
            <p:nvSpPr>
              <p:cNvPr id="8" name="Rechthoek: afgeronde hoeken 7">
                <a:extLst>
                  <a:ext uri="{FF2B5EF4-FFF2-40B4-BE49-F238E27FC236}">
                    <a16:creationId xmlns:a16="http://schemas.microsoft.com/office/drawing/2014/main" id="{A378F25A-86BF-CB60-5BD9-87EEF464E396}"/>
                  </a:ext>
                </a:extLst>
              </p:cNvPr>
              <p:cNvSpPr/>
              <p:nvPr/>
            </p:nvSpPr>
            <p:spPr>
              <a:xfrm>
                <a:off x="596370" y="4142096"/>
                <a:ext cx="1389379" cy="1337480"/>
              </a:xfrm>
              <a:prstGeom prst="roundRect">
                <a:avLst/>
              </a:prstGeom>
              <a:grpFill/>
              <a:ln>
                <a:solidFill>
                  <a:srgbClr val="8CC63F"/>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9" name="Gelijkbenige driehoek 8">
                <a:extLst>
                  <a:ext uri="{FF2B5EF4-FFF2-40B4-BE49-F238E27FC236}">
                    <a16:creationId xmlns:a16="http://schemas.microsoft.com/office/drawing/2014/main" id="{E390A4A3-29DE-7F57-B808-ADB42D3AD58A}"/>
                  </a:ext>
                </a:extLst>
              </p:cNvPr>
              <p:cNvSpPr/>
              <p:nvPr/>
            </p:nvSpPr>
            <p:spPr>
              <a:xfrm>
                <a:off x="932805" y="3875963"/>
                <a:ext cx="716508" cy="643785"/>
              </a:xfrm>
              <a:prstGeom prst="triangle">
                <a:avLst/>
              </a:prstGeom>
              <a:grpFill/>
              <a:ln>
                <a:solidFill>
                  <a:srgbClr val="8CC6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grpSp>
        <p:pic>
          <p:nvPicPr>
            <p:cNvPr id="1026" name="Picture 2" descr="Bedrijf Lijn Icoon Vector, Bedrijfspictogram, Bedrijf, Verbindingen  Afbeelding PNG Met Transparante Achtergrond Gratis">
              <a:extLst>
                <a:ext uri="{FF2B5EF4-FFF2-40B4-BE49-F238E27FC236}">
                  <a16:creationId xmlns:a16="http://schemas.microsoft.com/office/drawing/2014/main" id="{306DF63B-1202-791E-5050-CA9C4F1B2E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5378" y="3976658"/>
              <a:ext cx="480237" cy="480237"/>
            </a:xfrm>
            <a:prstGeom prst="rect">
              <a:avLst/>
            </a:prstGeom>
            <a:noFill/>
            <a:extLst>
              <a:ext uri="{909E8E84-426E-40DD-AFC4-6F175D3DCCD1}">
                <a14:hiddenFill xmlns:a14="http://schemas.microsoft.com/office/drawing/2010/main">
                  <a:solidFill>
                    <a:srgbClr val="FFFFFF"/>
                  </a:solidFill>
                </a14:hiddenFill>
              </a:ext>
            </a:extLst>
          </p:spPr>
        </p:pic>
        <p:sp>
          <p:nvSpPr>
            <p:cNvPr id="1036" name="Tekstvak 1035">
              <a:extLst>
                <a:ext uri="{FF2B5EF4-FFF2-40B4-BE49-F238E27FC236}">
                  <a16:creationId xmlns:a16="http://schemas.microsoft.com/office/drawing/2014/main" id="{D0C63167-3C5D-090B-7890-9ABBB2783A6D}"/>
                </a:ext>
              </a:extLst>
            </p:cNvPr>
            <p:cNvSpPr txBox="1"/>
            <p:nvPr/>
          </p:nvSpPr>
          <p:spPr>
            <a:xfrm>
              <a:off x="1024214" y="4473865"/>
              <a:ext cx="1389379" cy="830997"/>
            </a:xfrm>
            <a:prstGeom prst="rect">
              <a:avLst/>
            </a:prstGeom>
            <a:noFill/>
          </p:spPr>
          <p:txBody>
            <a:bodyPr wrap="square" rtlCol="0">
              <a:spAutoFit/>
            </a:bodyPr>
            <a:lstStyle/>
            <a:p>
              <a:pPr algn="ctr"/>
              <a:r>
                <a:rPr lang="nl-NL" sz="1600" dirty="0">
                  <a:solidFill>
                    <a:schemeClr val="bg1"/>
                  </a:solidFill>
                </a:rPr>
                <a:t>A Zorg is opgericht in Eindhoven</a:t>
              </a:r>
            </a:p>
          </p:txBody>
        </p:sp>
      </p:grpSp>
      <p:grpSp>
        <p:nvGrpSpPr>
          <p:cNvPr id="1028" name="Groep 1027">
            <a:extLst>
              <a:ext uri="{FF2B5EF4-FFF2-40B4-BE49-F238E27FC236}">
                <a16:creationId xmlns:a16="http://schemas.microsoft.com/office/drawing/2014/main" id="{430E33F5-C14A-83E6-040C-4DE57B0B6CAF}"/>
              </a:ext>
            </a:extLst>
          </p:cNvPr>
          <p:cNvGrpSpPr/>
          <p:nvPr/>
        </p:nvGrpSpPr>
        <p:grpSpPr>
          <a:xfrm>
            <a:off x="5395038" y="3655088"/>
            <a:ext cx="1484733" cy="1603613"/>
            <a:chOff x="5395038" y="3717941"/>
            <a:chExt cx="1484733" cy="1603613"/>
          </a:xfrm>
        </p:grpSpPr>
        <p:grpSp>
          <p:nvGrpSpPr>
            <p:cNvPr id="14" name="Groep 13">
              <a:extLst>
                <a:ext uri="{FF2B5EF4-FFF2-40B4-BE49-F238E27FC236}">
                  <a16:creationId xmlns:a16="http://schemas.microsoft.com/office/drawing/2014/main" id="{C4DF9AB6-B7AB-C8E0-6AB8-EB060502FEDF}"/>
                </a:ext>
              </a:extLst>
            </p:cNvPr>
            <p:cNvGrpSpPr/>
            <p:nvPr/>
          </p:nvGrpSpPr>
          <p:grpSpPr>
            <a:xfrm>
              <a:off x="5401309" y="3717941"/>
              <a:ext cx="1389379" cy="1603613"/>
              <a:chOff x="596370" y="3875963"/>
              <a:chExt cx="1389379" cy="1603613"/>
            </a:xfrm>
            <a:solidFill>
              <a:srgbClr val="39B54A"/>
            </a:solidFill>
          </p:grpSpPr>
          <p:sp>
            <p:nvSpPr>
              <p:cNvPr id="15" name="Rechthoek: afgeronde hoeken 14">
                <a:extLst>
                  <a:ext uri="{FF2B5EF4-FFF2-40B4-BE49-F238E27FC236}">
                    <a16:creationId xmlns:a16="http://schemas.microsoft.com/office/drawing/2014/main" id="{5152920C-8056-5354-9C8D-DCF6A1956BEF}"/>
                  </a:ext>
                </a:extLst>
              </p:cNvPr>
              <p:cNvSpPr/>
              <p:nvPr/>
            </p:nvSpPr>
            <p:spPr>
              <a:xfrm>
                <a:off x="596370" y="4142096"/>
                <a:ext cx="1389379" cy="1337480"/>
              </a:xfrm>
              <a:prstGeom prst="roundRect">
                <a:avLst/>
              </a:prstGeom>
              <a:grpFill/>
              <a:ln>
                <a:solidFill>
                  <a:srgbClr val="39B54A"/>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dirty="0"/>
              </a:p>
            </p:txBody>
          </p:sp>
          <p:sp>
            <p:nvSpPr>
              <p:cNvPr id="16" name="Gelijkbenige driehoek 15">
                <a:extLst>
                  <a:ext uri="{FF2B5EF4-FFF2-40B4-BE49-F238E27FC236}">
                    <a16:creationId xmlns:a16="http://schemas.microsoft.com/office/drawing/2014/main" id="{A8079248-1DB7-2F52-D15F-87CB401CB873}"/>
                  </a:ext>
                </a:extLst>
              </p:cNvPr>
              <p:cNvSpPr/>
              <p:nvPr/>
            </p:nvSpPr>
            <p:spPr>
              <a:xfrm>
                <a:off x="932805" y="3875963"/>
                <a:ext cx="716508" cy="643785"/>
              </a:xfrm>
              <a:prstGeom prst="triangle">
                <a:avLst/>
              </a:prstGeom>
              <a:grpFill/>
              <a:ln>
                <a:solidFill>
                  <a:srgbClr val="39B54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grpSp>
        <p:pic>
          <p:nvPicPr>
            <p:cNvPr id="1029" name="Afbeelding 1028" descr="Afbeelding met zwart, duisternis&#10;&#10;Automatisch gegenereerde beschrijving">
              <a:extLst>
                <a:ext uri="{FF2B5EF4-FFF2-40B4-BE49-F238E27FC236}">
                  <a16:creationId xmlns:a16="http://schemas.microsoft.com/office/drawing/2014/main" id="{2218D1AD-35D8-429E-78F3-41D37CD3A5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2411" y="4039833"/>
              <a:ext cx="526365" cy="526365"/>
            </a:xfrm>
            <a:prstGeom prst="rect">
              <a:avLst/>
            </a:prstGeom>
          </p:spPr>
        </p:pic>
        <p:sp>
          <p:nvSpPr>
            <p:cNvPr id="1037" name="Tekstvak 1036">
              <a:extLst>
                <a:ext uri="{FF2B5EF4-FFF2-40B4-BE49-F238E27FC236}">
                  <a16:creationId xmlns:a16="http://schemas.microsoft.com/office/drawing/2014/main" id="{3EE40535-2561-B82E-3A90-449947EB3805}"/>
                </a:ext>
              </a:extLst>
            </p:cNvPr>
            <p:cNvSpPr txBox="1"/>
            <p:nvPr/>
          </p:nvSpPr>
          <p:spPr>
            <a:xfrm>
              <a:off x="5395038" y="4566198"/>
              <a:ext cx="1484733" cy="738664"/>
            </a:xfrm>
            <a:prstGeom prst="rect">
              <a:avLst/>
            </a:prstGeom>
            <a:noFill/>
          </p:spPr>
          <p:txBody>
            <a:bodyPr wrap="square" rtlCol="0">
              <a:spAutoFit/>
            </a:bodyPr>
            <a:lstStyle/>
            <a:p>
              <a:pPr algn="ctr"/>
              <a:r>
                <a:rPr lang="nl-NL" sz="1400" dirty="0">
                  <a:solidFill>
                    <a:schemeClr val="bg1"/>
                  </a:solidFill>
                </a:rPr>
                <a:t>A Zorg is met het V&amp;V team begonnen </a:t>
              </a:r>
            </a:p>
          </p:txBody>
        </p:sp>
      </p:grpSp>
      <p:sp>
        <p:nvSpPr>
          <p:cNvPr id="1042" name="Rechthoek 1041">
            <a:extLst>
              <a:ext uri="{FF2B5EF4-FFF2-40B4-BE49-F238E27FC236}">
                <a16:creationId xmlns:a16="http://schemas.microsoft.com/office/drawing/2014/main" id="{A40F64E8-D68A-D73B-0E0C-5238A9CB1A68}"/>
              </a:ext>
            </a:extLst>
          </p:cNvPr>
          <p:cNvSpPr/>
          <p:nvPr/>
        </p:nvSpPr>
        <p:spPr>
          <a:xfrm>
            <a:off x="10388125" y="3366353"/>
            <a:ext cx="156754" cy="158021"/>
          </a:xfrm>
          <a:prstGeom prst="rect">
            <a:avLst/>
          </a:prstGeom>
          <a:solidFill>
            <a:schemeClr val="accent6">
              <a:lumMod val="75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43" name="Tekstvak 1042">
            <a:extLst>
              <a:ext uri="{FF2B5EF4-FFF2-40B4-BE49-F238E27FC236}">
                <a16:creationId xmlns:a16="http://schemas.microsoft.com/office/drawing/2014/main" id="{54825EE0-F4BB-B719-700C-E9D391F06B4E}"/>
              </a:ext>
            </a:extLst>
          </p:cNvPr>
          <p:cNvSpPr txBox="1"/>
          <p:nvPr/>
        </p:nvSpPr>
        <p:spPr>
          <a:xfrm>
            <a:off x="9901759" y="2862257"/>
            <a:ext cx="1180243" cy="584775"/>
          </a:xfrm>
          <a:prstGeom prst="rect">
            <a:avLst/>
          </a:prstGeom>
          <a:noFill/>
        </p:spPr>
        <p:txBody>
          <a:bodyPr wrap="square" rtlCol="0">
            <a:spAutoFit/>
          </a:bodyPr>
          <a:lstStyle/>
          <a:p>
            <a:r>
              <a:rPr lang="nl-NL" sz="3200" dirty="0">
                <a:latin typeface="Aptos Black" panose="020F0502020204030204" pitchFamily="34" charset="0"/>
              </a:rPr>
              <a:t>2024</a:t>
            </a:r>
          </a:p>
        </p:txBody>
      </p:sp>
      <p:grpSp>
        <p:nvGrpSpPr>
          <p:cNvPr id="1031" name="Groep 1030">
            <a:extLst>
              <a:ext uri="{FF2B5EF4-FFF2-40B4-BE49-F238E27FC236}">
                <a16:creationId xmlns:a16="http://schemas.microsoft.com/office/drawing/2014/main" id="{F5DEC937-02F6-992E-31A9-08EED0676972}"/>
              </a:ext>
            </a:extLst>
          </p:cNvPr>
          <p:cNvGrpSpPr/>
          <p:nvPr/>
        </p:nvGrpSpPr>
        <p:grpSpPr>
          <a:xfrm>
            <a:off x="9797190" y="3672058"/>
            <a:ext cx="1389379" cy="1603613"/>
            <a:chOff x="9797190" y="3716667"/>
            <a:chExt cx="1389379" cy="1603613"/>
          </a:xfrm>
        </p:grpSpPr>
        <p:grpSp>
          <p:nvGrpSpPr>
            <p:cNvPr id="1039" name="Groep 1038">
              <a:extLst>
                <a:ext uri="{FF2B5EF4-FFF2-40B4-BE49-F238E27FC236}">
                  <a16:creationId xmlns:a16="http://schemas.microsoft.com/office/drawing/2014/main" id="{1AF2C500-0D16-1F5F-BB99-2EAF4A3725C5}"/>
                </a:ext>
              </a:extLst>
            </p:cNvPr>
            <p:cNvGrpSpPr/>
            <p:nvPr/>
          </p:nvGrpSpPr>
          <p:grpSpPr>
            <a:xfrm>
              <a:off x="9797190" y="3716667"/>
              <a:ext cx="1389379" cy="1603613"/>
              <a:chOff x="596370" y="3875963"/>
              <a:chExt cx="1389379" cy="1603613"/>
            </a:xfrm>
            <a:solidFill>
              <a:schemeClr val="accent6">
                <a:lumMod val="75000"/>
              </a:schemeClr>
            </a:solidFill>
          </p:grpSpPr>
          <p:sp>
            <p:nvSpPr>
              <p:cNvPr id="1040" name="Rechthoek: afgeronde hoeken 1039">
                <a:extLst>
                  <a:ext uri="{FF2B5EF4-FFF2-40B4-BE49-F238E27FC236}">
                    <a16:creationId xmlns:a16="http://schemas.microsoft.com/office/drawing/2014/main" id="{43FD1A5F-3499-A798-A1E3-87EEEDB54E56}"/>
                  </a:ext>
                </a:extLst>
              </p:cNvPr>
              <p:cNvSpPr/>
              <p:nvPr/>
            </p:nvSpPr>
            <p:spPr>
              <a:xfrm>
                <a:off x="596370" y="4142096"/>
                <a:ext cx="1389379" cy="1337480"/>
              </a:xfrm>
              <a:prstGeom prst="roundRect">
                <a:avLst/>
              </a:prstGeom>
              <a:grpFill/>
              <a:ln>
                <a:solidFill>
                  <a:schemeClr val="accent6">
                    <a:lumMod val="75000"/>
                  </a:schemeClr>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1041" name="Gelijkbenige driehoek 1040">
                <a:extLst>
                  <a:ext uri="{FF2B5EF4-FFF2-40B4-BE49-F238E27FC236}">
                    <a16:creationId xmlns:a16="http://schemas.microsoft.com/office/drawing/2014/main" id="{8DB6F004-DA41-39E0-6C49-9C5CC2763888}"/>
                  </a:ext>
                </a:extLst>
              </p:cNvPr>
              <p:cNvSpPr/>
              <p:nvPr/>
            </p:nvSpPr>
            <p:spPr>
              <a:xfrm>
                <a:off x="932805" y="3875963"/>
                <a:ext cx="716508" cy="643785"/>
              </a:xfrm>
              <a:prstGeom prst="triangle">
                <a:avLst/>
              </a:prstGeom>
              <a:grp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grpSp>
        <p:pic>
          <p:nvPicPr>
            <p:cNvPr id="31" name="Graphic 30" descr="Open hand met planten silhouet">
              <a:extLst>
                <a:ext uri="{FF2B5EF4-FFF2-40B4-BE49-F238E27FC236}">
                  <a16:creationId xmlns:a16="http://schemas.microsoft.com/office/drawing/2014/main" id="{6307147C-6A54-AC54-A1DF-7E32DA9439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99491" y="3981423"/>
              <a:ext cx="584775" cy="584775"/>
            </a:xfrm>
            <a:prstGeom prst="rect">
              <a:avLst/>
            </a:prstGeom>
          </p:spPr>
        </p:pic>
        <p:sp>
          <p:nvSpPr>
            <p:cNvPr id="1044" name="Tekstvak 1043">
              <a:extLst>
                <a:ext uri="{FF2B5EF4-FFF2-40B4-BE49-F238E27FC236}">
                  <a16:creationId xmlns:a16="http://schemas.microsoft.com/office/drawing/2014/main" id="{95351117-EB6E-DE4F-0AD7-DFCDBB1D476E}"/>
                </a:ext>
              </a:extLst>
            </p:cNvPr>
            <p:cNvSpPr txBox="1"/>
            <p:nvPr/>
          </p:nvSpPr>
          <p:spPr>
            <a:xfrm>
              <a:off x="9797190" y="4552745"/>
              <a:ext cx="1389379" cy="738664"/>
            </a:xfrm>
            <a:prstGeom prst="rect">
              <a:avLst/>
            </a:prstGeom>
            <a:noFill/>
          </p:spPr>
          <p:txBody>
            <a:bodyPr wrap="square" rtlCol="0">
              <a:spAutoFit/>
            </a:bodyPr>
            <a:lstStyle/>
            <a:p>
              <a:pPr algn="ctr"/>
              <a:r>
                <a:rPr lang="nl-NL" sz="1400" dirty="0">
                  <a:solidFill>
                    <a:schemeClr val="bg1"/>
                  </a:solidFill>
                </a:rPr>
                <a:t>A Zorg opent dagbeleving ‘In volle bloei’ </a:t>
              </a:r>
            </a:p>
          </p:txBody>
        </p:sp>
      </p:grpSp>
      <p:grpSp>
        <p:nvGrpSpPr>
          <p:cNvPr id="1030" name="Groep 1029">
            <a:extLst>
              <a:ext uri="{FF2B5EF4-FFF2-40B4-BE49-F238E27FC236}">
                <a16:creationId xmlns:a16="http://schemas.microsoft.com/office/drawing/2014/main" id="{AD5FF27C-D988-4D7D-A5E6-33D9C5677F16}"/>
              </a:ext>
            </a:extLst>
          </p:cNvPr>
          <p:cNvGrpSpPr/>
          <p:nvPr/>
        </p:nvGrpSpPr>
        <p:grpSpPr>
          <a:xfrm>
            <a:off x="7504681" y="1489742"/>
            <a:ext cx="1520935" cy="1693256"/>
            <a:chOff x="7504681" y="1448163"/>
            <a:chExt cx="1520935" cy="1693256"/>
          </a:xfrm>
        </p:grpSpPr>
        <p:grpSp>
          <p:nvGrpSpPr>
            <p:cNvPr id="17" name="Groep 16">
              <a:extLst>
                <a:ext uri="{FF2B5EF4-FFF2-40B4-BE49-F238E27FC236}">
                  <a16:creationId xmlns:a16="http://schemas.microsoft.com/office/drawing/2014/main" id="{44A88F35-7A30-457F-B392-708903CB0AE0}"/>
                </a:ext>
              </a:extLst>
            </p:cNvPr>
            <p:cNvGrpSpPr/>
            <p:nvPr/>
          </p:nvGrpSpPr>
          <p:grpSpPr>
            <a:xfrm flipV="1">
              <a:off x="7540641" y="1537806"/>
              <a:ext cx="1389379" cy="1603613"/>
              <a:chOff x="596370" y="3875963"/>
              <a:chExt cx="1389379" cy="1603613"/>
            </a:xfrm>
            <a:solidFill>
              <a:srgbClr val="009245"/>
            </a:solidFill>
          </p:grpSpPr>
          <p:sp>
            <p:nvSpPr>
              <p:cNvPr id="18" name="Rechthoek: afgeronde hoeken 17">
                <a:extLst>
                  <a:ext uri="{FF2B5EF4-FFF2-40B4-BE49-F238E27FC236}">
                    <a16:creationId xmlns:a16="http://schemas.microsoft.com/office/drawing/2014/main" id="{57D07E48-CF50-D760-5661-5B657C160D42}"/>
                  </a:ext>
                </a:extLst>
              </p:cNvPr>
              <p:cNvSpPr/>
              <p:nvPr/>
            </p:nvSpPr>
            <p:spPr>
              <a:xfrm>
                <a:off x="596370" y="4142096"/>
                <a:ext cx="1389379" cy="1337480"/>
              </a:xfrm>
              <a:prstGeom prst="roundRect">
                <a:avLst/>
              </a:prstGeom>
              <a:grpFill/>
              <a:ln>
                <a:solidFill>
                  <a:srgbClr val="009245"/>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dirty="0"/>
              </a:p>
            </p:txBody>
          </p:sp>
          <p:sp>
            <p:nvSpPr>
              <p:cNvPr id="19" name="Gelijkbenige driehoek 18">
                <a:extLst>
                  <a:ext uri="{FF2B5EF4-FFF2-40B4-BE49-F238E27FC236}">
                    <a16:creationId xmlns:a16="http://schemas.microsoft.com/office/drawing/2014/main" id="{B78F0083-6B3D-32B0-A4A0-624385A00446}"/>
                  </a:ext>
                </a:extLst>
              </p:cNvPr>
              <p:cNvSpPr/>
              <p:nvPr/>
            </p:nvSpPr>
            <p:spPr>
              <a:xfrm>
                <a:off x="932805" y="3875963"/>
                <a:ext cx="716508" cy="643785"/>
              </a:xfrm>
              <a:prstGeom prst="triangle">
                <a:avLst/>
              </a:prstGeom>
              <a:grpFill/>
              <a:ln>
                <a:solidFill>
                  <a:srgbClr val="0092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
          <p:nvSpPr>
            <p:cNvPr id="1038" name="Tekstvak 1037">
              <a:extLst>
                <a:ext uri="{FF2B5EF4-FFF2-40B4-BE49-F238E27FC236}">
                  <a16:creationId xmlns:a16="http://schemas.microsoft.com/office/drawing/2014/main" id="{E70A3E2B-B661-C9C4-F075-862819AD1CC0}"/>
                </a:ext>
              </a:extLst>
            </p:cNvPr>
            <p:cNvSpPr txBox="1"/>
            <p:nvPr/>
          </p:nvSpPr>
          <p:spPr>
            <a:xfrm>
              <a:off x="7504681" y="2078223"/>
              <a:ext cx="1520935" cy="830997"/>
            </a:xfrm>
            <a:prstGeom prst="rect">
              <a:avLst/>
            </a:prstGeom>
            <a:noFill/>
          </p:spPr>
          <p:txBody>
            <a:bodyPr wrap="square" rtlCol="0">
              <a:spAutoFit/>
            </a:bodyPr>
            <a:lstStyle/>
            <a:p>
              <a:pPr algn="ctr"/>
              <a:r>
                <a:rPr lang="nl-NL" sz="1600" dirty="0">
                  <a:solidFill>
                    <a:schemeClr val="bg1"/>
                  </a:solidFill>
                </a:rPr>
                <a:t>A Zorg start met ambulante begeleiding</a:t>
              </a:r>
            </a:p>
          </p:txBody>
        </p:sp>
        <p:pic>
          <p:nvPicPr>
            <p:cNvPr id="1045" name="Picture 12" descr="Huishoudelijke hulp | voor gemeenten - Alphatrots">
              <a:extLst>
                <a:ext uri="{FF2B5EF4-FFF2-40B4-BE49-F238E27FC236}">
                  <a16:creationId xmlns:a16="http://schemas.microsoft.com/office/drawing/2014/main" id="{C2BD06A3-4857-E726-E942-808246F97B3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01839" y="1448163"/>
              <a:ext cx="726621" cy="72662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25" name="Groep 1024">
            <a:extLst>
              <a:ext uri="{FF2B5EF4-FFF2-40B4-BE49-F238E27FC236}">
                <a16:creationId xmlns:a16="http://schemas.microsoft.com/office/drawing/2014/main" id="{A4309CCB-11BB-E434-EB2E-DF364A071C4F}"/>
              </a:ext>
            </a:extLst>
          </p:cNvPr>
          <p:cNvGrpSpPr/>
          <p:nvPr/>
        </p:nvGrpSpPr>
        <p:grpSpPr>
          <a:xfrm>
            <a:off x="3232162" y="1496993"/>
            <a:ext cx="1399188" cy="1603613"/>
            <a:chOff x="3232162" y="1537806"/>
            <a:chExt cx="1399188" cy="1603613"/>
          </a:xfrm>
        </p:grpSpPr>
        <p:grpSp>
          <p:nvGrpSpPr>
            <p:cNvPr id="11" name="Groep 10">
              <a:extLst>
                <a:ext uri="{FF2B5EF4-FFF2-40B4-BE49-F238E27FC236}">
                  <a16:creationId xmlns:a16="http://schemas.microsoft.com/office/drawing/2014/main" id="{69E0BAE2-BD95-E586-A5FE-734057CF5C29}"/>
                </a:ext>
              </a:extLst>
            </p:cNvPr>
            <p:cNvGrpSpPr/>
            <p:nvPr/>
          </p:nvGrpSpPr>
          <p:grpSpPr>
            <a:xfrm flipV="1">
              <a:off x="3232162" y="1537806"/>
              <a:ext cx="1389379" cy="1603613"/>
              <a:chOff x="596370" y="3875963"/>
              <a:chExt cx="1389379" cy="1603613"/>
            </a:xfrm>
            <a:solidFill>
              <a:schemeClr val="accent6"/>
            </a:solidFill>
          </p:grpSpPr>
          <p:sp>
            <p:nvSpPr>
              <p:cNvPr id="12" name="Rechthoek: afgeronde hoeken 11">
                <a:extLst>
                  <a:ext uri="{FF2B5EF4-FFF2-40B4-BE49-F238E27FC236}">
                    <a16:creationId xmlns:a16="http://schemas.microsoft.com/office/drawing/2014/main" id="{3AD2D205-A576-8F82-D6DD-9963329E1B9C}"/>
                  </a:ext>
                </a:extLst>
              </p:cNvPr>
              <p:cNvSpPr/>
              <p:nvPr/>
            </p:nvSpPr>
            <p:spPr>
              <a:xfrm>
                <a:off x="596370" y="4142096"/>
                <a:ext cx="1389379" cy="1337480"/>
              </a:xfrm>
              <a:prstGeom prst="roundRect">
                <a:avLst/>
              </a:prstGeom>
              <a:grpFill/>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dirty="0"/>
              </a:p>
            </p:txBody>
          </p:sp>
          <p:sp>
            <p:nvSpPr>
              <p:cNvPr id="13" name="Gelijkbenige driehoek 12">
                <a:extLst>
                  <a:ext uri="{FF2B5EF4-FFF2-40B4-BE49-F238E27FC236}">
                    <a16:creationId xmlns:a16="http://schemas.microsoft.com/office/drawing/2014/main" id="{F95DB2E8-22ED-D752-5A4A-C06E5BC3BA34}"/>
                  </a:ext>
                </a:extLst>
              </p:cNvPr>
              <p:cNvSpPr/>
              <p:nvPr/>
            </p:nvSpPr>
            <p:spPr>
              <a:xfrm>
                <a:off x="932805" y="3875963"/>
                <a:ext cx="716508" cy="643785"/>
              </a:xfrm>
              <a:prstGeom prst="triangle">
                <a:avLst/>
              </a:prstGeom>
              <a:grp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
          <p:nvSpPr>
            <p:cNvPr id="1046" name="Tekstvak 1045">
              <a:extLst>
                <a:ext uri="{FF2B5EF4-FFF2-40B4-BE49-F238E27FC236}">
                  <a16:creationId xmlns:a16="http://schemas.microsoft.com/office/drawing/2014/main" id="{409FF7D5-5820-B3C8-6935-1EF3FB09505A}"/>
                </a:ext>
              </a:extLst>
            </p:cNvPr>
            <p:cNvSpPr txBox="1"/>
            <p:nvPr/>
          </p:nvSpPr>
          <p:spPr>
            <a:xfrm>
              <a:off x="3241971" y="1958644"/>
              <a:ext cx="1389379" cy="954107"/>
            </a:xfrm>
            <a:prstGeom prst="rect">
              <a:avLst/>
            </a:prstGeom>
            <a:noFill/>
          </p:spPr>
          <p:txBody>
            <a:bodyPr wrap="square" rtlCol="0">
              <a:spAutoFit/>
            </a:bodyPr>
            <a:lstStyle/>
            <a:p>
              <a:pPr algn="ctr"/>
              <a:r>
                <a:rPr lang="nl-NL" sz="1400" dirty="0">
                  <a:solidFill>
                    <a:schemeClr val="bg1"/>
                  </a:solidFill>
                </a:rPr>
                <a:t>A Zorg breidt zich uit naar meer gemeentes</a:t>
              </a:r>
            </a:p>
          </p:txBody>
        </p:sp>
        <p:pic>
          <p:nvPicPr>
            <p:cNvPr id="1049" name="Picture 14" descr="Uitbreiden pijlen - Gebruikersinterface en Gebaren iconen">
              <a:extLst>
                <a:ext uri="{FF2B5EF4-FFF2-40B4-BE49-F238E27FC236}">
                  <a16:creationId xmlns:a16="http://schemas.microsoft.com/office/drawing/2014/main" id="{376EBCEB-EEFF-AE49-DBB8-C4B1005DF52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54579" y="1594482"/>
              <a:ext cx="364162" cy="364162"/>
            </a:xfrm>
            <a:prstGeom prst="rect">
              <a:avLst/>
            </a:prstGeom>
            <a:noFill/>
            <a:extLst>
              <a:ext uri="{909E8E84-426E-40DD-AFC4-6F175D3DCCD1}">
                <a14:hiddenFill xmlns:a14="http://schemas.microsoft.com/office/drawing/2010/main">
                  <a:solidFill>
                    <a:srgbClr val="FFFFFF"/>
                  </a:solidFill>
                </a14:hiddenFill>
              </a:ext>
            </a:extLst>
          </p:spPr>
        </p:pic>
      </p:grpSp>
      <p:pic>
        <p:nvPicPr>
          <p:cNvPr id="30" name="Afbeelding 29">
            <a:extLst>
              <a:ext uri="{FF2B5EF4-FFF2-40B4-BE49-F238E27FC236}">
                <a16:creationId xmlns:a16="http://schemas.microsoft.com/office/drawing/2014/main" id="{DC65B1F2-C764-D8FC-D49E-2A560B27192D}"/>
              </a:ext>
            </a:extLst>
          </p:cNvPr>
          <p:cNvPicPr>
            <a:picLocks noChangeAspect="1"/>
          </p:cNvPicPr>
          <p:nvPr/>
        </p:nvPicPr>
        <p:blipFill rotWithShape="1">
          <a:blip r:embed="rId10">
            <a:extLst>
              <a:ext uri="{28A0092B-C50C-407E-A947-70E740481C1C}">
                <a14:useLocalDpi xmlns:a14="http://schemas.microsoft.com/office/drawing/2010/main" val="0"/>
              </a:ext>
            </a:extLst>
          </a:blip>
          <a:srcRect l="7540" t="839" r="823" b="2"/>
          <a:stretch/>
        </p:blipFill>
        <p:spPr>
          <a:xfrm>
            <a:off x="10850133" y="0"/>
            <a:ext cx="1720905" cy="1489742"/>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4" name="Tekstvak 3">
            <a:extLst>
              <a:ext uri="{FF2B5EF4-FFF2-40B4-BE49-F238E27FC236}">
                <a16:creationId xmlns:a16="http://schemas.microsoft.com/office/drawing/2014/main" id="{D0919DCC-3F30-BCA0-046E-2C6F4537018C}"/>
              </a:ext>
            </a:extLst>
          </p:cNvPr>
          <p:cNvSpPr txBox="1"/>
          <p:nvPr/>
        </p:nvSpPr>
        <p:spPr>
          <a:xfrm>
            <a:off x="182880" y="156754"/>
            <a:ext cx="5554864" cy="769441"/>
          </a:xfrm>
          <a:prstGeom prst="rect">
            <a:avLst/>
          </a:prstGeom>
          <a:noFill/>
        </p:spPr>
        <p:txBody>
          <a:bodyPr wrap="square" rtlCol="0">
            <a:spAutoFit/>
          </a:bodyPr>
          <a:lstStyle/>
          <a:p>
            <a:r>
              <a:rPr lang="nl-NL" sz="4400" dirty="0">
                <a:solidFill>
                  <a:srgbClr val="009245"/>
                </a:solidFill>
              </a:rPr>
              <a:t>Tijdlijn </a:t>
            </a:r>
          </a:p>
        </p:txBody>
      </p:sp>
    </p:spTree>
    <p:extLst>
      <p:ext uri="{BB962C8B-B14F-4D97-AF65-F5344CB8AC3E}">
        <p14:creationId xmlns:p14="http://schemas.microsoft.com/office/powerpoint/2010/main" val="18214641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Afbeelding met Graphics, clipart, grafische vormgeving, creativiteit&#10;&#10;Automatisch gegenereerde beschrijving">
            <a:extLst>
              <a:ext uri="{FF2B5EF4-FFF2-40B4-BE49-F238E27FC236}">
                <a16:creationId xmlns:a16="http://schemas.microsoft.com/office/drawing/2014/main" id="{EDED99BD-08D6-589E-836C-4FA5EC3B62FE}"/>
              </a:ext>
            </a:extLst>
          </p:cNvPr>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flipH="1">
            <a:off x="-7571" y="4858585"/>
            <a:ext cx="1654692" cy="2341597"/>
          </a:xfrm>
          <a:prstGeom prst="rect">
            <a:avLst/>
          </a:prstGeom>
        </p:spPr>
      </p:pic>
      <p:pic>
        <p:nvPicPr>
          <p:cNvPr id="10" name="Afbeelding 9">
            <a:extLst>
              <a:ext uri="{FF2B5EF4-FFF2-40B4-BE49-F238E27FC236}">
                <a16:creationId xmlns:a16="http://schemas.microsoft.com/office/drawing/2014/main" id="{33114286-C791-19ED-4AE3-AA7511CBB068}"/>
              </a:ext>
            </a:extLst>
          </p:cNvPr>
          <p:cNvPicPr>
            <a:picLocks noChangeAspect="1"/>
          </p:cNvPicPr>
          <p:nvPr/>
        </p:nvPicPr>
        <p:blipFill rotWithShape="1">
          <a:blip r:embed="rId4">
            <a:extLst>
              <a:ext uri="{28A0092B-C50C-407E-A947-70E740481C1C}">
                <a14:useLocalDpi xmlns:a14="http://schemas.microsoft.com/office/drawing/2010/main" val="0"/>
              </a:ext>
            </a:extLst>
          </a:blip>
          <a:srcRect l="7540" t="839" r="823" b="2"/>
          <a:stretch/>
        </p:blipFill>
        <p:spPr>
          <a:xfrm>
            <a:off x="10850133" y="0"/>
            <a:ext cx="1720905" cy="1489742"/>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3" name="Tekstvak 2">
            <a:extLst>
              <a:ext uri="{FF2B5EF4-FFF2-40B4-BE49-F238E27FC236}">
                <a16:creationId xmlns:a16="http://schemas.microsoft.com/office/drawing/2014/main" id="{60FB2017-5E8E-A3A6-5011-735E0B2D3B39}"/>
              </a:ext>
            </a:extLst>
          </p:cNvPr>
          <p:cNvSpPr txBox="1"/>
          <p:nvPr/>
        </p:nvSpPr>
        <p:spPr>
          <a:xfrm>
            <a:off x="182880" y="156754"/>
            <a:ext cx="5554864" cy="769441"/>
          </a:xfrm>
          <a:prstGeom prst="rect">
            <a:avLst/>
          </a:prstGeom>
          <a:noFill/>
        </p:spPr>
        <p:txBody>
          <a:bodyPr wrap="square" rtlCol="0">
            <a:spAutoFit/>
          </a:bodyPr>
          <a:lstStyle/>
          <a:p>
            <a:r>
              <a:rPr lang="nl-NL" sz="4400" dirty="0"/>
              <a:t> </a:t>
            </a:r>
          </a:p>
        </p:txBody>
      </p:sp>
      <p:pic>
        <p:nvPicPr>
          <p:cNvPr id="11" name="Afbeelding 10">
            <a:extLst>
              <a:ext uri="{FF2B5EF4-FFF2-40B4-BE49-F238E27FC236}">
                <a16:creationId xmlns:a16="http://schemas.microsoft.com/office/drawing/2014/main" id="{9D52ADBC-031D-D206-7BD9-39B4DFAA98F3}"/>
              </a:ext>
            </a:extLst>
          </p:cNvPr>
          <p:cNvPicPr>
            <a:picLocks noChangeAspect="1"/>
          </p:cNvPicPr>
          <p:nvPr/>
        </p:nvPicPr>
        <p:blipFill>
          <a:blip r:embed="rId5">
            <a:alphaModFix amt="35000"/>
          </a:blip>
          <a:stretch>
            <a:fillRect/>
          </a:stretch>
        </p:blipFill>
        <p:spPr>
          <a:xfrm>
            <a:off x="1647121" y="410103"/>
            <a:ext cx="8554575" cy="6037794"/>
          </a:xfrm>
          <a:prstGeom prst="rect">
            <a:avLst/>
          </a:prstGeom>
        </p:spPr>
      </p:pic>
      <p:sp>
        <p:nvSpPr>
          <p:cNvPr id="2" name="Tekstvak 1">
            <a:extLst>
              <a:ext uri="{FF2B5EF4-FFF2-40B4-BE49-F238E27FC236}">
                <a16:creationId xmlns:a16="http://schemas.microsoft.com/office/drawing/2014/main" id="{246CB6BB-A155-3F64-91A8-2F1BC14E860B}"/>
              </a:ext>
            </a:extLst>
          </p:cNvPr>
          <p:cNvSpPr txBox="1"/>
          <p:nvPr/>
        </p:nvSpPr>
        <p:spPr>
          <a:xfrm>
            <a:off x="94245" y="216502"/>
            <a:ext cx="3996492" cy="707886"/>
          </a:xfrm>
          <a:prstGeom prst="rect">
            <a:avLst/>
          </a:prstGeom>
          <a:noFill/>
        </p:spPr>
        <p:txBody>
          <a:bodyPr wrap="square" rtlCol="0">
            <a:spAutoFit/>
          </a:bodyPr>
          <a:lstStyle/>
          <a:p>
            <a:r>
              <a:rPr lang="nl-NL" sz="4000" dirty="0">
                <a:solidFill>
                  <a:srgbClr val="009245"/>
                </a:solidFill>
              </a:rPr>
              <a:t>Werkgebied HO</a:t>
            </a:r>
          </a:p>
        </p:txBody>
      </p:sp>
      <p:pic>
        <p:nvPicPr>
          <p:cNvPr id="7" name="Afbeelding 6">
            <a:extLst>
              <a:ext uri="{FF2B5EF4-FFF2-40B4-BE49-F238E27FC236}">
                <a16:creationId xmlns:a16="http://schemas.microsoft.com/office/drawing/2014/main" id="{08E87D85-7D43-BD40-8302-7EA0C850874C}"/>
              </a:ext>
            </a:extLst>
          </p:cNvPr>
          <p:cNvPicPr>
            <a:picLocks noChangeAspect="1"/>
          </p:cNvPicPr>
          <p:nvPr/>
        </p:nvPicPr>
        <p:blipFill>
          <a:blip r:embed="rId6"/>
          <a:stretch>
            <a:fillRect/>
          </a:stretch>
        </p:blipFill>
        <p:spPr>
          <a:xfrm>
            <a:off x="4253418" y="1261923"/>
            <a:ext cx="2699936" cy="2576652"/>
          </a:xfrm>
          <a:prstGeom prst="rect">
            <a:avLst/>
          </a:prstGeom>
        </p:spPr>
      </p:pic>
    </p:spTree>
    <p:extLst>
      <p:ext uri="{BB962C8B-B14F-4D97-AF65-F5344CB8AC3E}">
        <p14:creationId xmlns:p14="http://schemas.microsoft.com/office/powerpoint/2010/main" val="27698180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Afbeelding met Graphics, clipart, grafische vormgeving, creativiteit&#10;&#10;Automatisch gegenereerde beschrijving">
            <a:extLst>
              <a:ext uri="{FF2B5EF4-FFF2-40B4-BE49-F238E27FC236}">
                <a16:creationId xmlns:a16="http://schemas.microsoft.com/office/drawing/2014/main" id="{EDED99BD-08D6-589E-836C-4FA5EC3B62FE}"/>
              </a:ext>
            </a:extLst>
          </p:cNvPr>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flipH="1">
            <a:off x="-7571" y="4858585"/>
            <a:ext cx="1654692" cy="2341597"/>
          </a:xfrm>
          <a:prstGeom prst="rect">
            <a:avLst/>
          </a:prstGeom>
        </p:spPr>
      </p:pic>
      <p:pic>
        <p:nvPicPr>
          <p:cNvPr id="10" name="Afbeelding 9">
            <a:extLst>
              <a:ext uri="{FF2B5EF4-FFF2-40B4-BE49-F238E27FC236}">
                <a16:creationId xmlns:a16="http://schemas.microsoft.com/office/drawing/2014/main" id="{33114286-C791-19ED-4AE3-AA7511CBB068}"/>
              </a:ext>
            </a:extLst>
          </p:cNvPr>
          <p:cNvPicPr>
            <a:picLocks noChangeAspect="1"/>
          </p:cNvPicPr>
          <p:nvPr/>
        </p:nvPicPr>
        <p:blipFill rotWithShape="1">
          <a:blip r:embed="rId4">
            <a:extLst>
              <a:ext uri="{28A0092B-C50C-407E-A947-70E740481C1C}">
                <a14:useLocalDpi xmlns:a14="http://schemas.microsoft.com/office/drawing/2010/main" val="0"/>
              </a:ext>
            </a:extLst>
          </a:blip>
          <a:srcRect l="7540" t="839" r="823" b="2"/>
          <a:stretch/>
        </p:blipFill>
        <p:spPr>
          <a:xfrm>
            <a:off x="10850133" y="0"/>
            <a:ext cx="1720905" cy="1489742"/>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3" name="Tekstvak 2">
            <a:extLst>
              <a:ext uri="{FF2B5EF4-FFF2-40B4-BE49-F238E27FC236}">
                <a16:creationId xmlns:a16="http://schemas.microsoft.com/office/drawing/2014/main" id="{60FB2017-5E8E-A3A6-5011-735E0B2D3B39}"/>
              </a:ext>
            </a:extLst>
          </p:cNvPr>
          <p:cNvSpPr txBox="1"/>
          <p:nvPr/>
        </p:nvSpPr>
        <p:spPr>
          <a:xfrm>
            <a:off x="182880" y="156754"/>
            <a:ext cx="5554864" cy="769441"/>
          </a:xfrm>
          <a:prstGeom prst="rect">
            <a:avLst/>
          </a:prstGeom>
          <a:noFill/>
        </p:spPr>
        <p:txBody>
          <a:bodyPr wrap="square" rtlCol="0">
            <a:spAutoFit/>
          </a:bodyPr>
          <a:lstStyle/>
          <a:p>
            <a:r>
              <a:rPr lang="nl-NL" sz="4400" dirty="0"/>
              <a:t> </a:t>
            </a:r>
          </a:p>
        </p:txBody>
      </p:sp>
      <p:pic>
        <p:nvPicPr>
          <p:cNvPr id="11" name="Afbeelding 10">
            <a:extLst>
              <a:ext uri="{FF2B5EF4-FFF2-40B4-BE49-F238E27FC236}">
                <a16:creationId xmlns:a16="http://schemas.microsoft.com/office/drawing/2014/main" id="{9D52ADBC-031D-D206-7BD9-39B4DFAA98F3}"/>
              </a:ext>
            </a:extLst>
          </p:cNvPr>
          <p:cNvPicPr>
            <a:picLocks noChangeAspect="1"/>
          </p:cNvPicPr>
          <p:nvPr/>
        </p:nvPicPr>
        <p:blipFill>
          <a:blip r:embed="rId5">
            <a:alphaModFix amt="35000"/>
          </a:blip>
          <a:stretch>
            <a:fillRect/>
          </a:stretch>
        </p:blipFill>
        <p:spPr>
          <a:xfrm>
            <a:off x="1647121" y="410103"/>
            <a:ext cx="8554575" cy="6037794"/>
          </a:xfrm>
          <a:prstGeom prst="rect">
            <a:avLst/>
          </a:prstGeom>
        </p:spPr>
      </p:pic>
      <p:sp>
        <p:nvSpPr>
          <p:cNvPr id="2" name="Tekstvak 1">
            <a:extLst>
              <a:ext uri="{FF2B5EF4-FFF2-40B4-BE49-F238E27FC236}">
                <a16:creationId xmlns:a16="http://schemas.microsoft.com/office/drawing/2014/main" id="{246CB6BB-A155-3F64-91A8-2F1BC14E860B}"/>
              </a:ext>
            </a:extLst>
          </p:cNvPr>
          <p:cNvSpPr txBox="1"/>
          <p:nvPr/>
        </p:nvSpPr>
        <p:spPr>
          <a:xfrm>
            <a:off x="94244" y="216502"/>
            <a:ext cx="5151523" cy="707886"/>
          </a:xfrm>
          <a:prstGeom prst="rect">
            <a:avLst/>
          </a:prstGeom>
          <a:noFill/>
        </p:spPr>
        <p:txBody>
          <a:bodyPr wrap="square" rtlCol="0">
            <a:spAutoFit/>
          </a:bodyPr>
          <a:lstStyle/>
          <a:p>
            <a:r>
              <a:rPr lang="nl-NL" sz="4000" dirty="0">
                <a:solidFill>
                  <a:srgbClr val="009245"/>
                </a:solidFill>
              </a:rPr>
              <a:t>Werkgebied V&amp;V</a:t>
            </a:r>
          </a:p>
        </p:txBody>
      </p:sp>
      <p:pic>
        <p:nvPicPr>
          <p:cNvPr id="5" name="Afbeelding 4">
            <a:extLst>
              <a:ext uri="{FF2B5EF4-FFF2-40B4-BE49-F238E27FC236}">
                <a16:creationId xmlns:a16="http://schemas.microsoft.com/office/drawing/2014/main" id="{F5964C03-C457-F09D-685D-69567C264999}"/>
              </a:ext>
            </a:extLst>
          </p:cNvPr>
          <p:cNvPicPr>
            <a:picLocks noChangeAspect="1"/>
          </p:cNvPicPr>
          <p:nvPr/>
        </p:nvPicPr>
        <p:blipFill>
          <a:blip r:embed="rId6"/>
          <a:stretch>
            <a:fillRect/>
          </a:stretch>
        </p:blipFill>
        <p:spPr>
          <a:xfrm>
            <a:off x="4128281" y="1352521"/>
            <a:ext cx="3592253" cy="2547697"/>
          </a:xfrm>
          <a:prstGeom prst="rect">
            <a:avLst/>
          </a:prstGeom>
        </p:spPr>
      </p:pic>
    </p:spTree>
    <p:extLst>
      <p:ext uri="{BB962C8B-B14F-4D97-AF65-F5344CB8AC3E}">
        <p14:creationId xmlns:p14="http://schemas.microsoft.com/office/powerpoint/2010/main" val="4567263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Afbeelding met Graphics, clipart, grafische vormgeving, creativiteit&#10;&#10;Automatisch gegenereerde beschrijving">
            <a:extLst>
              <a:ext uri="{FF2B5EF4-FFF2-40B4-BE49-F238E27FC236}">
                <a16:creationId xmlns:a16="http://schemas.microsoft.com/office/drawing/2014/main" id="{EDED99BD-08D6-589E-836C-4FA5EC3B62FE}"/>
              </a:ext>
            </a:extLst>
          </p:cNvPr>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flipH="1">
            <a:off x="-7571" y="4858585"/>
            <a:ext cx="1654692" cy="2341597"/>
          </a:xfrm>
          <a:prstGeom prst="rect">
            <a:avLst/>
          </a:prstGeom>
        </p:spPr>
      </p:pic>
      <p:pic>
        <p:nvPicPr>
          <p:cNvPr id="10" name="Afbeelding 9">
            <a:extLst>
              <a:ext uri="{FF2B5EF4-FFF2-40B4-BE49-F238E27FC236}">
                <a16:creationId xmlns:a16="http://schemas.microsoft.com/office/drawing/2014/main" id="{33114286-C791-19ED-4AE3-AA7511CBB068}"/>
              </a:ext>
            </a:extLst>
          </p:cNvPr>
          <p:cNvPicPr>
            <a:picLocks noChangeAspect="1"/>
          </p:cNvPicPr>
          <p:nvPr/>
        </p:nvPicPr>
        <p:blipFill rotWithShape="1">
          <a:blip r:embed="rId4">
            <a:extLst>
              <a:ext uri="{28A0092B-C50C-407E-A947-70E740481C1C}">
                <a14:useLocalDpi xmlns:a14="http://schemas.microsoft.com/office/drawing/2010/main" val="0"/>
              </a:ext>
            </a:extLst>
          </a:blip>
          <a:srcRect l="7540" t="839" r="823" b="2"/>
          <a:stretch/>
        </p:blipFill>
        <p:spPr>
          <a:xfrm>
            <a:off x="10850133" y="0"/>
            <a:ext cx="1720905" cy="1489742"/>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3" name="Tekstvak 2">
            <a:extLst>
              <a:ext uri="{FF2B5EF4-FFF2-40B4-BE49-F238E27FC236}">
                <a16:creationId xmlns:a16="http://schemas.microsoft.com/office/drawing/2014/main" id="{60FB2017-5E8E-A3A6-5011-735E0B2D3B39}"/>
              </a:ext>
            </a:extLst>
          </p:cNvPr>
          <p:cNvSpPr txBox="1"/>
          <p:nvPr/>
        </p:nvSpPr>
        <p:spPr>
          <a:xfrm>
            <a:off x="182880" y="156754"/>
            <a:ext cx="5554864" cy="769441"/>
          </a:xfrm>
          <a:prstGeom prst="rect">
            <a:avLst/>
          </a:prstGeom>
          <a:noFill/>
        </p:spPr>
        <p:txBody>
          <a:bodyPr wrap="square" rtlCol="0">
            <a:spAutoFit/>
          </a:bodyPr>
          <a:lstStyle/>
          <a:p>
            <a:r>
              <a:rPr lang="nl-NL" sz="4400" dirty="0"/>
              <a:t> </a:t>
            </a:r>
          </a:p>
        </p:txBody>
      </p:sp>
      <p:pic>
        <p:nvPicPr>
          <p:cNvPr id="11" name="Afbeelding 10">
            <a:extLst>
              <a:ext uri="{FF2B5EF4-FFF2-40B4-BE49-F238E27FC236}">
                <a16:creationId xmlns:a16="http://schemas.microsoft.com/office/drawing/2014/main" id="{9D52ADBC-031D-D206-7BD9-39B4DFAA98F3}"/>
              </a:ext>
            </a:extLst>
          </p:cNvPr>
          <p:cNvPicPr>
            <a:picLocks noChangeAspect="1"/>
          </p:cNvPicPr>
          <p:nvPr/>
        </p:nvPicPr>
        <p:blipFill>
          <a:blip r:embed="rId5">
            <a:alphaModFix amt="35000"/>
          </a:blip>
          <a:stretch>
            <a:fillRect/>
          </a:stretch>
        </p:blipFill>
        <p:spPr>
          <a:xfrm>
            <a:off x="1647121" y="410103"/>
            <a:ext cx="8554575" cy="6037794"/>
          </a:xfrm>
          <a:prstGeom prst="rect">
            <a:avLst/>
          </a:prstGeom>
        </p:spPr>
      </p:pic>
      <p:pic>
        <p:nvPicPr>
          <p:cNvPr id="15" name="Afbeelding 14">
            <a:extLst>
              <a:ext uri="{FF2B5EF4-FFF2-40B4-BE49-F238E27FC236}">
                <a16:creationId xmlns:a16="http://schemas.microsoft.com/office/drawing/2014/main" id="{28753E22-F9A3-E8AA-8F3C-94B0CBEFB8B8}"/>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87" b="95864" l="1420" r="96349">
                        <a14:foregroundMark x1="9736" y1="45742" x2="203" y2="50608"/>
                        <a14:foregroundMark x1="203" y1="50608" x2="6694" y2="74939"/>
                        <a14:foregroundMark x1="6694" y1="74939" x2="11156" y2="45985"/>
                        <a14:foregroundMark x1="11156" y1="45985" x2="8316" y2="45012"/>
                        <a14:foregroundMark x1="7302" y1="45499" x2="8316" y2="62287"/>
                        <a14:foregroundMark x1="8316" y1="62287" x2="8519" y2="46715"/>
                        <a14:foregroundMark x1="8519" y1="46715" x2="6897" y2="46472"/>
                        <a14:foregroundMark x1="5071" y1="45985" x2="5477" y2="65450"/>
                        <a14:foregroundMark x1="5477" y1="65450" x2="7099" y2="51338"/>
                        <a14:foregroundMark x1="7099" y1="51338" x2="4260" y2="45742"/>
                        <a14:foregroundMark x1="1623" y1="47445" x2="1826" y2="64720"/>
                        <a14:foregroundMark x1="1826" y1="64720" x2="3245" y2="50852"/>
                        <a14:foregroundMark x1="3245" y1="50852" x2="1420" y2="46472"/>
                        <a14:foregroundMark x1="66734" y1="6326" x2="85396" y2="243"/>
                        <a14:foregroundMark x1="85396" y1="243" x2="95132" y2="2676"/>
                        <a14:foregroundMark x1="95132" y1="2676" x2="98580" y2="11922"/>
                        <a14:foregroundMark x1="98580" y1="11922" x2="98174" y2="42822"/>
                        <a14:foregroundMark x1="98174" y1="42822" x2="88844" y2="54745"/>
                        <a14:foregroundMark x1="88844" y1="54745" x2="71805" y2="25061"/>
                        <a14:foregroundMark x1="71805" y1="25061" x2="68966" y2="5596"/>
                        <a14:foregroundMark x1="68966" y1="5596" x2="68560" y2="4623"/>
                        <a14:foregroundMark x1="83570" y1="6813" x2="94523" y2="6326"/>
                        <a14:foregroundMark x1="94523" y1="6326" x2="91684" y2="25547"/>
                        <a14:foregroundMark x1="91684" y1="25547" x2="86207" y2="8516"/>
                        <a14:foregroundMark x1="86207" y1="8516" x2="86410" y2="2190"/>
                        <a14:foregroundMark x1="91075" y1="730" x2="94320" y2="27494"/>
                        <a14:foregroundMark x1="94320" y1="27494" x2="89452" y2="5839"/>
                        <a14:foregroundMark x1="89452" y1="5839" x2="90872" y2="730"/>
                        <a14:foregroundMark x1="91075" y1="1460" x2="96146" y2="24574"/>
                        <a14:foregroundMark x1="96146" y1="24574" x2="90872" y2="9489"/>
                        <a14:foregroundMark x1="90872" y1="9489" x2="92698" y2="487"/>
                        <a14:foregroundMark x1="95538" y1="13382" x2="94320" y2="23114"/>
                        <a14:foregroundMark x1="94320" y1="23114" x2="94929" y2="15085"/>
                        <a14:foregroundMark x1="60243" y1="90024" x2="22921" y2="85888"/>
                        <a14:foregroundMark x1="22921" y1="85888" x2="16633" y2="96350"/>
                        <a14:foregroundMark x1="16633" y1="96350" x2="26572" y2="98297"/>
                        <a14:foregroundMark x1="26572" y1="98297" x2="60446" y2="92701"/>
                        <a14:foregroundMark x1="60446" y1="92701" x2="55172" y2="89294"/>
                        <a14:foregroundMark x1="22718" y1="92214" x2="59026" y2="95620"/>
                        <a14:foregroundMark x1="59026" y1="95620" x2="38337" y2="97567"/>
                        <a14:foregroundMark x1="38337" y1="97567" x2="22921" y2="93674"/>
                        <a14:foregroundMark x1="22921" y1="93674" x2="24341" y2="92944"/>
                        <a14:foregroundMark x1="22110" y1="95134" x2="31237" y2="99270"/>
                        <a14:foregroundMark x1="31237" y1="99270" x2="41379" y2="98783"/>
                        <a14:foregroundMark x1="41379" y1="98783" x2="21298" y2="95377"/>
                        <a14:foregroundMark x1="21298" y1="95377" x2="19473" y2="95864"/>
                        <a14:foregroundMark x1="81744" y1="13382" x2="85396" y2="21655"/>
                        <a14:foregroundMark x1="85396" y1="21655" x2="96349" y2="20438"/>
                        <a14:foregroundMark x1="96349" y1="20438" x2="89452" y2="15572"/>
                        <a14:foregroundMark x1="89452" y1="15572" x2="81744" y2="13139"/>
                      </a14:backgroundRemoval>
                    </a14:imgEffect>
                  </a14:imgLayer>
                </a14:imgProps>
              </a:ext>
            </a:extLst>
          </a:blip>
          <a:stretch>
            <a:fillRect/>
          </a:stretch>
        </p:blipFill>
        <p:spPr>
          <a:xfrm>
            <a:off x="1783026" y="572181"/>
            <a:ext cx="6186694" cy="5157669"/>
          </a:xfrm>
          <a:prstGeom prst="rect">
            <a:avLst/>
          </a:prstGeom>
        </p:spPr>
      </p:pic>
      <p:sp>
        <p:nvSpPr>
          <p:cNvPr id="16" name="Tekstvak 15">
            <a:extLst>
              <a:ext uri="{FF2B5EF4-FFF2-40B4-BE49-F238E27FC236}">
                <a16:creationId xmlns:a16="http://schemas.microsoft.com/office/drawing/2014/main" id="{A3270BF8-37FB-AAC4-EB61-547B67ED06D7}"/>
              </a:ext>
            </a:extLst>
          </p:cNvPr>
          <p:cNvSpPr txBox="1"/>
          <p:nvPr/>
        </p:nvSpPr>
        <p:spPr>
          <a:xfrm>
            <a:off x="94245" y="216502"/>
            <a:ext cx="3996492" cy="707886"/>
          </a:xfrm>
          <a:prstGeom prst="rect">
            <a:avLst/>
          </a:prstGeom>
          <a:noFill/>
        </p:spPr>
        <p:txBody>
          <a:bodyPr wrap="square" rtlCol="0">
            <a:spAutoFit/>
          </a:bodyPr>
          <a:lstStyle/>
          <a:p>
            <a:r>
              <a:rPr lang="nl-NL" sz="4000" dirty="0">
                <a:solidFill>
                  <a:srgbClr val="009245"/>
                </a:solidFill>
              </a:rPr>
              <a:t>Werkgebied IB</a:t>
            </a:r>
          </a:p>
        </p:txBody>
      </p:sp>
    </p:spTree>
    <p:extLst>
      <p:ext uri="{BB962C8B-B14F-4D97-AF65-F5344CB8AC3E}">
        <p14:creationId xmlns:p14="http://schemas.microsoft.com/office/powerpoint/2010/main" val="40530326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140</Words>
  <Application>Microsoft Office PowerPoint</Application>
  <PresentationFormat>Breedbeeld</PresentationFormat>
  <Paragraphs>25</Paragraphs>
  <Slides>5</Slides>
  <Notes>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Aptos</vt:lpstr>
      <vt:lpstr>Aptos Black</vt:lpstr>
      <vt:lpstr>Aptos Display</vt:lpstr>
      <vt:lpstr>Arial</vt:lpstr>
      <vt:lpstr>Calibri</vt:lpstr>
      <vt:lpstr>Kantoorthema</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Rosanne Kuijken | A Zorg</dc:creator>
  <cp:lastModifiedBy>Rosanne Kuijken | A Zorg</cp:lastModifiedBy>
  <cp:revision>1</cp:revision>
  <dcterms:created xsi:type="dcterms:W3CDTF">2025-03-27T12:07:44Z</dcterms:created>
  <dcterms:modified xsi:type="dcterms:W3CDTF">2025-03-27T12:08:48Z</dcterms:modified>
</cp:coreProperties>
</file>